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74" r:id="rId3"/>
    <p:sldId id="265" r:id="rId4"/>
    <p:sldId id="277" r:id="rId5"/>
    <p:sldId id="260" r:id="rId6"/>
    <p:sldId id="288" r:id="rId7"/>
    <p:sldId id="258" r:id="rId8"/>
    <p:sldId id="259" r:id="rId9"/>
    <p:sldId id="262" r:id="rId10"/>
    <p:sldId id="257" r:id="rId11"/>
    <p:sldId id="284" r:id="rId12"/>
    <p:sldId id="285" r:id="rId13"/>
    <p:sldId id="282" r:id="rId14"/>
    <p:sldId id="294" r:id="rId15"/>
    <p:sldId id="292" r:id="rId16"/>
    <p:sldId id="293" r:id="rId17"/>
    <p:sldId id="296" r:id="rId18"/>
    <p:sldId id="272" r:id="rId19"/>
    <p:sldId id="275" r:id="rId2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70" d="100"/>
          <a:sy n="70" d="100"/>
        </p:scale>
        <p:origin x="654" y="54"/>
      </p:cViewPr>
      <p:guideLst>
        <p:guide orient="horz" pos="255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E4B55-4D96-45D0-8516-EE52D995A60F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F08E-13AB-44F0-9EAD-E928AFCE963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27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0F4A1-97D2-4519-8836-6BFDBA249CE4}" type="datetimeFigureOut">
              <a:rPr lang="es-CL" smtClean="0"/>
              <a:t>02-08-2017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A80A5-C3F8-423E-859D-46DD1D776B2A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890120-297C-443A-9A57-739D927C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26" y="0"/>
            <a:ext cx="5570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268760"/>
            <a:ext cx="4104456" cy="8640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buFont typeface="+mj-lt"/>
              <a:buAutoNum type="arabicPeriod" startAt="5"/>
            </a:pPr>
            <a:r>
              <a:rPr lang="es-CL" sz="1800" b="1" dirty="0">
                <a:latin typeface="Kalinga" pitchFamily="34" charset="0"/>
                <a:cs typeface="Kalinga" pitchFamily="34" charset="0"/>
              </a:rPr>
              <a:t>Plan de transferencia de conocimientos tecnológicos adquirido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79512" y="2250738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Material de </a:t>
            </a:r>
            <a:r>
              <a:rPr lang="es-CL" b="1" dirty="0">
                <a:latin typeface="Kalinga" pitchFamily="34" charset="0"/>
                <a:cs typeface="Kalinga" pitchFamily="34" charset="0"/>
              </a:rPr>
              <a:t>difusión.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Talleres de </a:t>
            </a:r>
            <a:r>
              <a:rPr lang="es-CL" b="1" dirty="0">
                <a:latin typeface="Kalinga" pitchFamily="34" charset="0"/>
                <a:cs typeface="Kalinga" pitchFamily="34" charset="0"/>
              </a:rPr>
              <a:t>transferencia a profesionales, técnicos y agricultores de la Provincia</a:t>
            </a:r>
            <a:r>
              <a:rPr lang="es-CL" dirty="0">
                <a:latin typeface="Kalinga" pitchFamily="34" charset="0"/>
                <a:cs typeface="Kalinga" pitchFamily="34" charset="0"/>
              </a:rPr>
              <a:t>.</a:t>
            </a:r>
          </a:p>
        </p:txBody>
      </p:sp>
      <p:pic>
        <p:nvPicPr>
          <p:cNvPr id="6" name="5 Imagen" descr="dsc07272-web.jpg"/>
          <p:cNvPicPr>
            <a:picLocks noChangeAspect="1"/>
          </p:cNvPicPr>
          <p:nvPr/>
        </p:nvPicPr>
        <p:blipFill>
          <a:blip r:embed="rId2" cstate="print"/>
          <a:srcRect l="2740" t="2192"/>
          <a:stretch>
            <a:fillRect/>
          </a:stretch>
        </p:blipFill>
        <p:spPr>
          <a:xfrm>
            <a:off x="4499992" y="4080815"/>
            <a:ext cx="4347551" cy="2728894"/>
          </a:xfrm>
          <a:prstGeom prst="rect">
            <a:avLst/>
          </a:prstGeom>
        </p:spPr>
      </p:pic>
      <p:pic>
        <p:nvPicPr>
          <p:cNvPr id="7" name="6 Imagen" descr="IMG_7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476" y="4080814"/>
            <a:ext cx="3660468" cy="27771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98" y="366749"/>
            <a:ext cx="3857274" cy="34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95288" y="404813"/>
            <a:ext cx="4114800" cy="504056"/>
          </a:xfrm>
        </p:spPr>
        <p:txBody>
          <a:bodyPr>
            <a:normAutofit fontScale="90000"/>
          </a:bodyPr>
          <a:lstStyle/>
          <a:p>
            <a:r>
              <a:rPr lang="es-CL" sz="2400" dirty="0">
                <a:latin typeface="Kalinga" pitchFamily="34" charset="0"/>
                <a:cs typeface="Kalinga" pitchFamily="34" charset="0"/>
              </a:rPr>
              <a:t>PRINCIPALES RESULTADOS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"/>
            <a:ext cx="7848872" cy="686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26CCD73-2457-4B75-8CEA-044747E098A8}"/>
              </a:ext>
            </a:extLst>
          </p:cNvPr>
          <p:cNvSpPr/>
          <p:nvPr/>
        </p:nvSpPr>
        <p:spPr>
          <a:xfrm>
            <a:off x="3635896" y="3501008"/>
            <a:ext cx="1224136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237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2008"/>
            <a:ext cx="912268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5FBAA81-6239-4E74-BB92-D6F552C9EEF3}"/>
              </a:ext>
            </a:extLst>
          </p:cNvPr>
          <p:cNvSpPr/>
          <p:nvPr/>
        </p:nvSpPr>
        <p:spPr>
          <a:xfrm>
            <a:off x="6444208" y="3645024"/>
            <a:ext cx="1440160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576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" y="154711"/>
            <a:ext cx="9126420" cy="637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012160" y="3140968"/>
            <a:ext cx="86409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88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72"/>
            <a:ext cx="8846664" cy="683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5536" y="548680"/>
            <a:ext cx="223224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u="sng" dirty="0"/>
              <a:t>DIVISIÓN PREDIAL</a:t>
            </a:r>
          </a:p>
          <a:p>
            <a:r>
              <a:rPr lang="es-CL" dirty="0"/>
              <a:t>          ROL:</a:t>
            </a:r>
          </a:p>
          <a:p>
            <a:r>
              <a:rPr lang="es-CL" dirty="0"/>
              <a:t>COMUNA:</a:t>
            </a:r>
          </a:p>
        </p:txBody>
      </p:sp>
      <p:cxnSp>
        <p:nvCxnSpPr>
          <p:cNvPr id="4" name="3 Conector recto de flecha"/>
          <p:cNvCxnSpPr>
            <a:stCxn id="3" idx="2"/>
          </p:cNvCxnSpPr>
          <p:nvPr/>
        </p:nvCxnSpPr>
        <p:spPr>
          <a:xfrm>
            <a:off x="1511660" y="1472010"/>
            <a:ext cx="1188132" cy="37281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5580112" y="2721694"/>
            <a:ext cx="3096344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u="sng" dirty="0"/>
              <a:t>INFRAESTRUCTURA DE RIEGO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s-CL" dirty="0"/>
              <a:t>NOMBRE CANAL O ACEQUIA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s-CL" dirty="0"/>
              <a:t>SITUACIÓN DE LOS DERECHOS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s-CL" dirty="0"/>
              <a:t>FUENTE DEL AGUA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s-CL" dirty="0"/>
              <a:t>NOMBRE DE LA COMUNIDAD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s-CL" dirty="0"/>
              <a:t>OTRAS</a:t>
            </a:r>
          </a:p>
        </p:txBody>
      </p:sp>
      <p:cxnSp>
        <p:nvCxnSpPr>
          <p:cNvPr id="8" name="7 Conector recto de flecha"/>
          <p:cNvCxnSpPr>
            <a:stCxn id="7" idx="1"/>
          </p:cNvCxnSpPr>
          <p:nvPr/>
        </p:nvCxnSpPr>
        <p:spPr>
          <a:xfrm flipH="1" flipV="1">
            <a:off x="4139952" y="3068966"/>
            <a:ext cx="1440160" cy="52989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3" idx="2"/>
          </p:cNvCxnSpPr>
          <p:nvPr/>
        </p:nvCxnSpPr>
        <p:spPr>
          <a:xfrm flipH="1">
            <a:off x="1403648" y="1472010"/>
            <a:ext cx="108012" cy="210100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7" idx="1"/>
          </p:cNvCxnSpPr>
          <p:nvPr/>
        </p:nvCxnSpPr>
        <p:spPr>
          <a:xfrm flipH="1" flipV="1">
            <a:off x="4500564" y="2132856"/>
            <a:ext cx="1079548" cy="14660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38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" y="-1257"/>
            <a:ext cx="9019903" cy="685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99592" y="4006086"/>
            <a:ext cx="3057251" cy="1737318"/>
            <a:chOff x="1043608" y="3779914"/>
            <a:chExt cx="3057251" cy="1737318"/>
          </a:xfrm>
        </p:grpSpPr>
        <p:sp>
          <p:nvSpPr>
            <p:cNvPr id="9" name="8 Rectángulo"/>
            <p:cNvSpPr/>
            <p:nvPr/>
          </p:nvSpPr>
          <p:spPr>
            <a:xfrm rot="20107045">
              <a:off x="3592909" y="3779914"/>
              <a:ext cx="507950" cy="72894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1043608" y="4593902"/>
              <a:ext cx="2232248" cy="9233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L" u="sng" dirty="0"/>
                <a:t>PROPIEDADES</a:t>
              </a:r>
            </a:p>
            <a:p>
              <a:r>
                <a:rPr lang="es-CL" dirty="0"/>
                <a:t>          ROL: 3119-100</a:t>
              </a:r>
            </a:p>
            <a:p>
              <a:r>
                <a:rPr lang="es-CL" dirty="0"/>
                <a:t>COMUNA: PICA</a:t>
              </a:r>
            </a:p>
          </p:txBody>
        </p:sp>
        <p:cxnSp>
          <p:nvCxnSpPr>
            <p:cNvPr id="11" name="10 Conector recto de flecha"/>
            <p:cNvCxnSpPr/>
            <p:nvPr/>
          </p:nvCxnSpPr>
          <p:spPr>
            <a:xfrm flipV="1">
              <a:off x="3275856" y="4229573"/>
              <a:ext cx="576064" cy="36433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14 Grupo"/>
          <p:cNvGrpSpPr/>
          <p:nvPr/>
        </p:nvGrpSpPr>
        <p:grpSpPr>
          <a:xfrm>
            <a:off x="5982977" y="836712"/>
            <a:ext cx="2621471" cy="1810563"/>
            <a:chOff x="5694945" y="980728"/>
            <a:chExt cx="2621471" cy="1810563"/>
          </a:xfrm>
        </p:grpSpPr>
        <p:sp>
          <p:nvSpPr>
            <p:cNvPr id="4" name="3 Rectángulo"/>
            <p:cNvSpPr/>
            <p:nvPr/>
          </p:nvSpPr>
          <p:spPr>
            <a:xfrm rot="19647458">
              <a:off x="5694945" y="2122492"/>
              <a:ext cx="424400" cy="66879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084168" y="980728"/>
              <a:ext cx="2232248" cy="9233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L" u="sng" dirty="0"/>
                <a:t>PROPIEDADES</a:t>
              </a:r>
            </a:p>
            <a:p>
              <a:r>
                <a:rPr lang="es-CL" dirty="0"/>
                <a:t>          ROL: 3113-34</a:t>
              </a:r>
            </a:p>
            <a:p>
              <a:r>
                <a:rPr lang="es-CL" dirty="0"/>
                <a:t>COMUNA: PICA</a:t>
              </a:r>
            </a:p>
          </p:txBody>
        </p:sp>
        <p:cxnSp>
          <p:nvCxnSpPr>
            <p:cNvPr id="13" name="12 Conector recto de flecha"/>
            <p:cNvCxnSpPr/>
            <p:nvPr/>
          </p:nvCxnSpPr>
          <p:spPr>
            <a:xfrm flipH="1">
              <a:off x="5908143" y="1904058"/>
              <a:ext cx="176025" cy="586289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4 Grupo"/>
          <p:cNvGrpSpPr/>
          <p:nvPr/>
        </p:nvGrpSpPr>
        <p:grpSpPr>
          <a:xfrm>
            <a:off x="179512" y="1129856"/>
            <a:ext cx="2664296" cy="2155128"/>
            <a:chOff x="179512" y="1129856"/>
            <a:chExt cx="2664296" cy="2155128"/>
          </a:xfrm>
        </p:grpSpPr>
        <p:sp>
          <p:nvSpPr>
            <p:cNvPr id="14" name="13 CuadroTexto"/>
            <p:cNvSpPr txBox="1"/>
            <p:nvPr/>
          </p:nvSpPr>
          <p:spPr>
            <a:xfrm>
              <a:off x="179512" y="1129856"/>
              <a:ext cx="2664296" cy="9233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L" u="sng" dirty="0"/>
                <a:t>SISTEMA PRODUCTIVO</a:t>
              </a:r>
            </a:p>
            <a:p>
              <a:r>
                <a:rPr lang="es-CL" dirty="0"/>
                <a:t>FRUTÍCOLA SUB-TROPICAL Frutal de hoja persistente</a:t>
              </a:r>
            </a:p>
          </p:txBody>
        </p:sp>
        <p:cxnSp>
          <p:nvCxnSpPr>
            <p:cNvPr id="16" name="15 Conector recto de flecha"/>
            <p:cNvCxnSpPr>
              <a:cxnSpLocks/>
              <a:stCxn id="14" idx="2"/>
            </p:cNvCxnSpPr>
            <p:nvPr/>
          </p:nvCxnSpPr>
          <p:spPr>
            <a:xfrm flipH="1">
              <a:off x="1259632" y="2053186"/>
              <a:ext cx="252028" cy="123179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13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26"/>
            <a:ext cx="7815594" cy="682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63888" y="3573016"/>
            <a:ext cx="1296144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198F193-4336-4CA5-834E-0761B931CC60}"/>
              </a:ext>
            </a:extLst>
          </p:cNvPr>
          <p:cNvGrpSpPr/>
          <p:nvPr/>
        </p:nvGrpSpPr>
        <p:grpSpPr>
          <a:xfrm>
            <a:off x="743719" y="548680"/>
            <a:ext cx="7098010" cy="3492388"/>
            <a:chOff x="743719" y="548680"/>
            <a:chExt cx="7098010" cy="3492388"/>
          </a:xfrm>
        </p:grpSpPr>
        <p:cxnSp>
          <p:nvCxnSpPr>
            <p:cNvPr id="5" name="4 Conector recto de flecha"/>
            <p:cNvCxnSpPr/>
            <p:nvPr/>
          </p:nvCxnSpPr>
          <p:spPr>
            <a:xfrm>
              <a:off x="3635896" y="3212976"/>
              <a:ext cx="432048" cy="828092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" name="Objeto 2">
              <a:extLst>
                <a:ext uri="{FF2B5EF4-FFF2-40B4-BE49-F238E27FC236}">
                  <a16:creationId xmlns:a16="http://schemas.microsoft.com/office/drawing/2014/main" id="{E0392A53-8C34-40C5-83D3-18E8CF1F6C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6292820"/>
                </p:ext>
              </p:extLst>
            </p:nvPr>
          </p:nvGraphicFramePr>
          <p:xfrm>
            <a:off x="743719" y="548680"/>
            <a:ext cx="7098010" cy="2664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8" name="Worksheet" r:id="rId4" imgW="6648278" imgH="2495576" progId="Excel.Sheet.8">
                    <p:embed/>
                  </p:oleObj>
                </mc:Choice>
                <mc:Fallback>
                  <p:oleObj name="Worksheet" r:id="rId4" imgW="6648278" imgH="2495576" progId="Excel.Sheet.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43719" y="548680"/>
                          <a:ext cx="7098010" cy="2664296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469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90"/>
            <a:ext cx="9143999" cy="662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68227" y="2492896"/>
            <a:ext cx="6880037" cy="4163075"/>
            <a:chOff x="68227" y="2492896"/>
            <a:chExt cx="6880037" cy="4163075"/>
          </a:xfrm>
        </p:grpSpPr>
        <p:graphicFrame>
          <p:nvGraphicFramePr>
            <p:cNvPr id="3" name="2 Objeto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7191252"/>
                </p:ext>
              </p:extLst>
            </p:nvPr>
          </p:nvGraphicFramePr>
          <p:xfrm>
            <a:off x="68227" y="3933056"/>
            <a:ext cx="6880037" cy="2722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4" name="Hoja de cálculo" r:id="rId4" imgW="6305443" imgH="2495610" progId="Excel.Sheet.8">
                    <p:embed/>
                  </p:oleObj>
                </mc:Choice>
                <mc:Fallback>
                  <p:oleObj name="Hoja de cálculo" r:id="rId4" imgW="6305443" imgH="2495610" progId="Excel.Sheet.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8227" y="3933056"/>
                          <a:ext cx="6880037" cy="2722915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" name="4 Conector recto de flecha"/>
            <p:cNvCxnSpPr/>
            <p:nvPr/>
          </p:nvCxnSpPr>
          <p:spPr>
            <a:xfrm flipV="1">
              <a:off x="3491880" y="2492896"/>
              <a:ext cx="3384376" cy="144016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29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395536" y="404664"/>
            <a:ext cx="7776864" cy="477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CL" sz="2500" b="1" dirty="0">
                <a:latin typeface="Kalinga" pitchFamily="34" charset="0"/>
                <a:cs typeface="Kalinga" pitchFamily="34" charset="0"/>
              </a:rPr>
              <a:t>Equipo de trabajo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14614"/>
              </p:ext>
            </p:extLst>
          </p:nvPr>
        </p:nvGraphicFramePr>
        <p:xfrm>
          <a:off x="251520" y="1011260"/>
          <a:ext cx="8712968" cy="4649993"/>
        </p:xfrm>
        <a:graphic>
          <a:graphicData uri="http://schemas.openxmlformats.org/drawingml/2006/table">
            <a:tbl>
              <a:tblPr/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48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Horacio </a:t>
                      </a:r>
                      <a:r>
                        <a:rPr lang="es-CL" sz="19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Merlet</a:t>
                      </a:r>
                      <a:r>
                        <a:rPr lang="es-CL" sz="1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 B</a:t>
                      </a:r>
                      <a:r>
                        <a:rPr lang="es-CL" sz="1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. Ingeniero Agrónomo. Director de Proyecto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06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Ana María Bustamante</a:t>
                      </a:r>
                      <a:r>
                        <a:rPr lang="es-CL" sz="1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. Ingeniero Civil. Recursos hídricos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1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Ana María Navarro</a:t>
                      </a:r>
                      <a:r>
                        <a:rPr lang="es-CL" sz="1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. Ingeniero Agrónoma. Sistemas agrícolas y validación en terreno.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39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Ariel Herrera</a:t>
                      </a:r>
                      <a:r>
                        <a:rPr lang="es-CL" sz="1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. Ingeniero en RRNN. Teledetección (imágenes de satélite)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7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Alicia </a:t>
                      </a:r>
                      <a:r>
                        <a:rPr lang="es-CL" sz="1900" b="1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Alcaíno</a:t>
                      </a:r>
                      <a:r>
                        <a:rPr lang="es-CL" sz="1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</a:rPr>
                        <a:t>. Asistente Administrativo.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47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José Díaz S</a:t>
                      </a:r>
                      <a:r>
                        <a:rPr lang="es-CL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Ing. de Ejecución Agrícola. Coordinador Regional.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251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Carlos</a:t>
                      </a:r>
                      <a:r>
                        <a:rPr lang="es-CL" sz="1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Godoy V</a:t>
                      </a:r>
                      <a:r>
                        <a:rPr lang="es-CL" sz="1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Ingeniero Comercial-Control </a:t>
                      </a:r>
                      <a:r>
                        <a:rPr lang="es-CL" sz="1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 Gestión. Comunicaciones.</a:t>
                      </a:r>
                      <a:endParaRPr lang="es-C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379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Yubitza</a:t>
                      </a:r>
                      <a:r>
                        <a:rPr lang="es-CL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Gálvez.</a:t>
                      </a:r>
                      <a:r>
                        <a:rPr lang="es-CL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Secretaria - Asistente administrativa.</a:t>
                      </a:r>
                      <a:endParaRPr lang="es-CL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77938" y="5867063"/>
            <a:ext cx="868655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Se abrió oficina CIREN en calle Serrano 145 oficina 1103. Edificio </a:t>
            </a:r>
            <a:r>
              <a:rPr lang="es-CL" dirty="0" err="1"/>
              <a:t>Econorte</a:t>
            </a:r>
            <a:r>
              <a:rPr lang="es-C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44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1521945"/>
            <a:ext cx="885698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“</a:t>
            </a:r>
            <a:r>
              <a:rPr lang="es-ES" sz="3200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Programa de Zonificación Hídrica de la Provincia del Tamarugal en la Región de Tarapacá para el encadenamiento productivo agroalimentario</a:t>
            </a:r>
            <a:r>
              <a:rPr lang="es-ES" sz="2800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”</a:t>
            </a:r>
          </a:p>
          <a:p>
            <a:pPr algn="ctr"/>
            <a:r>
              <a:rPr lang="es-CL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Cód. 30477533-0</a:t>
            </a:r>
          </a:p>
        </p:txBody>
      </p:sp>
      <p:pic>
        <p:nvPicPr>
          <p:cNvPr id="4" name="3 Imagen" descr="Ciren logo nue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16577"/>
            <a:ext cx="1835696" cy="998731"/>
          </a:xfrm>
          <a:prstGeom prst="rect">
            <a:avLst/>
          </a:prstGeom>
        </p:spPr>
      </p:pic>
      <p:pic>
        <p:nvPicPr>
          <p:cNvPr id="5" name="4 Imagen" descr="Gobierno-Regional-de-Tarapacá-LOGO-400x4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577"/>
            <a:ext cx="1259632" cy="125963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18" y="0"/>
            <a:ext cx="922230" cy="125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763688" y="6341257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2060"/>
                </a:solidFill>
              </a:rPr>
              <a:t>Pozo Almonte, 26 de julio de 2017</a:t>
            </a:r>
          </a:p>
        </p:txBody>
      </p:sp>
      <p:sp>
        <p:nvSpPr>
          <p:cNvPr id="2" name="1 Rectángulo"/>
          <p:cNvSpPr/>
          <p:nvPr/>
        </p:nvSpPr>
        <p:spPr>
          <a:xfrm rot="21098906">
            <a:off x="2042435" y="3637530"/>
            <a:ext cx="43280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8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33905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1521945"/>
            <a:ext cx="885698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“</a:t>
            </a:r>
            <a:r>
              <a:rPr lang="es-ES" sz="3200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Programa de Zonificación Hídrica de la Provincia del Tamarugal en la Región de Tarapacá para el encadenamiento productivo agroalimentario</a:t>
            </a:r>
            <a:r>
              <a:rPr lang="es-ES" sz="2800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”</a:t>
            </a:r>
          </a:p>
          <a:p>
            <a:pPr algn="ctr"/>
            <a:r>
              <a:rPr lang="es-CL" b="1" dirty="0">
                <a:solidFill>
                  <a:srgbClr val="002060"/>
                </a:solidFill>
                <a:latin typeface="Kalinga" pitchFamily="34" charset="0"/>
                <a:cs typeface="Kalinga" pitchFamily="34" charset="0"/>
              </a:rPr>
              <a:t>Cód. 30477533-0</a:t>
            </a:r>
          </a:p>
        </p:txBody>
      </p:sp>
      <p:pic>
        <p:nvPicPr>
          <p:cNvPr id="4" name="3 Imagen" descr="Ciren logo nue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0"/>
            <a:ext cx="1835696" cy="998731"/>
          </a:xfrm>
          <a:prstGeom prst="rect">
            <a:avLst/>
          </a:prstGeom>
        </p:spPr>
      </p:pic>
      <p:pic>
        <p:nvPicPr>
          <p:cNvPr id="5" name="4 Imagen" descr="Gobierno-Regional-de-Tarapacá-LOGO-400x4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07"/>
            <a:ext cx="1259632" cy="125963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78" y="0"/>
            <a:ext cx="922230" cy="125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763688" y="6341257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2060"/>
                </a:solidFill>
              </a:rPr>
              <a:t>Pozo Almonte, 03 de agosto de 2017</a:t>
            </a:r>
          </a:p>
        </p:txBody>
      </p:sp>
    </p:spTree>
    <p:extLst>
      <p:ext uri="{BB962C8B-B14F-4D97-AF65-F5344CB8AC3E}">
        <p14:creationId xmlns:p14="http://schemas.microsoft.com/office/powerpoint/2010/main" val="405940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95536" y="404664"/>
            <a:ext cx="3024336" cy="477054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CL" sz="2500" b="1" dirty="0">
                <a:latin typeface="Kalinga" pitchFamily="34" charset="0"/>
                <a:cs typeface="Kalinga" pitchFamily="34" charset="0"/>
              </a:rPr>
              <a:t>Área de estudio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46" y="116632"/>
            <a:ext cx="2100063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01" y="908720"/>
            <a:ext cx="3247809" cy="475252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884368" y="404665"/>
            <a:ext cx="360040" cy="4154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6444208" y="404664"/>
            <a:ext cx="1440160" cy="5040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6444208" y="820133"/>
            <a:ext cx="1440160" cy="48411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-3256" y="1268760"/>
            <a:ext cx="3199655" cy="197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1600" u="sng" dirty="0"/>
              <a:t>Tamaño:</a:t>
            </a:r>
          </a:p>
          <a:p>
            <a:r>
              <a:rPr lang="es-CL" sz="1600" dirty="0"/>
              <a:t>Superficie 	            4,2 millones de ha</a:t>
            </a:r>
          </a:p>
          <a:p>
            <a:r>
              <a:rPr lang="es-CL" sz="1600" dirty="0"/>
              <a:t>Regional</a:t>
            </a:r>
          </a:p>
          <a:p>
            <a:endParaRPr lang="es-CL" sz="1600" baseline="30000" dirty="0"/>
          </a:p>
          <a:p>
            <a:endParaRPr lang="es-CL" sz="1600" baseline="30000" dirty="0"/>
          </a:p>
          <a:p>
            <a:r>
              <a:rPr lang="es-CL" sz="1600" dirty="0"/>
              <a:t>Superficie             </a:t>
            </a:r>
            <a:endParaRPr lang="es-CL" sz="1600" baseline="30000" dirty="0"/>
          </a:p>
          <a:p>
            <a:r>
              <a:rPr lang="es-CL" sz="1600" dirty="0"/>
              <a:t>Provincia               3,9 millones de ha del Tamarugal</a:t>
            </a:r>
            <a:endParaRPr lang="es-CL" sz="1600" baseline="30000" dirty="0"/>
          </a:p>
        </p:txBody>
      </p:sp>
      <p:sp>
        <p:nvSpPr>
          <p:cNvPr id="7" name="6 Cerrar llave"/>
          <p:cNvSpPr/>
          <p:nvPr/>
        </p:nvSpPr>
        <p:spPr>
          <a:xfrm>
            <a:off x="1331640" y="1628800"/>
            <a:ext cx="72008" cy="36004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errar llave"/>
          <p:cNvSpPr/>
          <p:nvPr/>
        </p:nvSpPr>
        <p:spPr>
          <a:xfrm>
            <a:off x="1331640" y="2564904"/>
            <a:ext cx="72008" cy="50405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CuadroTexto"/>
          <p:cNvSpPr txBox="1"/>
          <p:nvPr/>
        </p:nvSpPr>
        <p:spPr>
          <a:xfrm>
            <a:off x="35498" y="3789041"/>
            <a:ext cx="3088895" cy="15388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CL" sz="1600" u="sng" dirty="0"/>
              <a:t>Población</a:t>
            </a:r>
            <a:r>
              <a:rPr lang="es-CL" sz="1600" dirty="0"/>
              <a:t> (proyectada al 2020)</a:t>
            </a:r>
          </a:p>
          <a:p>
            <a:pPr>
              <a:spcAft>
                <a:spcPts val="1200"/>
              </a:spcAft>
            </a:pPr>
            <a:r>
              <a:rPr lang="es-CL" sz="1600" dirty="0"/>
              <a:t>Nacional: 18.896.684 hab.</a:t>
            </a:r>
          </a:p>
          <a:p>
            <a:pPr>
              <a:spcAft>
                <a:spcPts val="1200"/>
              </a:spcAft>
            </a:pPr>
            <a:r>
              <a:rPr lang="es-CL" sz="1600" dirty="0"/>
              <a:t>Región :         376.229 hab.  (1,99%)</a:t>
            </a:r>
          </a:p>
          <a:p>
            <a:pPr>
              <a:spcAft>
                <a:spcPts val="1200"/>
              </a:spcAft>
            </a:pPr>
            <a:r>
              <a:rPr lang="es-CL" sz="1600" dirty="0"/>
              <a:t>Tamarugal:       27.505 hab. (7,31%)</a:t>
            </a:r>
          </a:p>
        </p:txBody>
      </p:sp>
    </p:spTree>
    <p:extLst>
      <p:ext uri="{BB962C8B-B14F-4D97-AF65-F5344CB8AC3E}">
        <p14:creationId xmlns:p14="http://schemas.microsoft.com/office/powerpoint/2010/main" val="352417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23528" y="1052736"/>
            <a:ext cx="799288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Cereales, Leguminosas, Industriales, Flores, Hortalizas, Frutales y Forrajeras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190281"/>
            <a:ext cx="3067223" cy="182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630357"/>
              </p:ext>
            </p:extLst>
          </p:nvPr>
        </p:nvGraphicFramePr>
        <p:xfrm>
          <a:off x="323528" y="2023121"/>
          <a:ext cx="3528392" cy="969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124"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u="none" strike="noStrike" dirty="0">
                          <a:effectLst/>
                        </a:rPr>
                        <a:t>Total País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>
                          <a:effectLst/>
                        </a:rPr>
                        <a:t>393.691</a:t>
                      </a:r>
                      <a:endParaRPr lang="es-CL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76"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u="none" strike="noStrike" dirty="0">
                          <a:effectLst/>
                        </a:rPr>
                        <a:t>Región de Tarapacá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2.316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03"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u="none" strike="noStrike" dirty="0">
                          <a:effectLst/>
                        </a:rPr>
                        <a:t>Provincia del Tamarugal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2.248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72888"/>
            <a:ext cx="3024336" cy="19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971600" y="1650286"/>
            <a:ext cx="20882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b="1" u="sng" dirty="0"/>
              <a:t>Número explotaciones</a:t>
            </a:r>
            <a:r>
              <a:rPr lang="es-CL" sz="1600" dirty="0"/>
              <a:t> </a:t>
            </a: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67791"/>
              </p:ext>
            </p:extLst>
          </p:nvPr>
        </p:nvGraphicFramePr>
        <p:xfrm>
          <a:off x="4788024" y="2023121"/>
          <a:ext cx="3528392" cy="1049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783"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u="none" strike="noStrike" dirty="0">
                          <a:effectLst/>
                        </a:rPr>
                        <a:t>Total País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1.562.078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93"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u="none" strike="noStrike" dirty="0">
                          <a:effectLst/>
                        </a:rPr>
                        <a:t>Región de Tarapacá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2.606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93"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u="none" strike="noStrike" dirty="0">
                          <a:effectLst/>
                        </a:rPr>
                        <a:t>Provincia del Tamarugal</a:t>
                      </a:r>
                      <a:endParaRPr lang="es-C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600" u="none" strike="noStrike" dirty="0">
                          <a:effectLst/>
                        </a:rPr>
                        <a:t>2.569</a:t>
                      </a:r>
                      <a:endParaRPr lang="es-C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2 Marcador de contenido"/>
          <p:cNvSpPr txBox="1">
            <a:spLocks/>
          </p:cNvSpPr>
          <p:nvPr/>
        </p:nvSpPr>
        <p:spPr>
          <a:xfrm>
            <a:off x="395536" y="404664"/>
            <a:ext cx="84969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CL" sz="1800" b="1" dirty="0">
                <a:latin typeface="Kalinga" pitchFamily="34" charset="0"/>
                <a:cs typeface="Kalinga" pitchFamily="34" charset="0"/>
              </a:rPr>
              <a:t>Sector agrícola de la Región y la Provincia (</a:t>
            </a:r>
            <a:r>
              <a:rPr lang="es-CL" sz="1400" b="1" dirty="0">
                <a:latin typeface="Kalinga" pitchFamily="34" charset="0"/>
                <a:cs typeface="Kalinga" pitchFamily="34" charset="0"/>
              </a:rPr>
              <a:t>Censo Agropecuario 2007</a:t>
            </a:r>
            <a:r>
              <a:rPr lang="es-CL" sz="1800" b="1" dirty="0">
                <a:latin typeface="Kalinga" pitchFamily="34" charset="0"/>
                <a:cs typeface="Kalinga" pitchFamily="34" charset="0"/>
              </a:rPr>
              <a:t>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2177"/>
            <a:ext cx="9144000" cy="16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469059" y="1650286"/>
            <a:ext cx="22322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600" b="1" u="sng" dirty="0"/>
              <a:t>Superficie</a:t>
            </a:r>
            <a:r>
              <a:rPr lang="es-CL" sz="1600" dirty="0"/>
              <a:t> (ha)</a:t>
            </a:r>
          </a:p>
        </p:txBody>
      </p:sp>
    </p:spTree>
    <p:extLst>
      <p:ext uri="{BB962C8B-B14F-4D97-AF65-F5344CB8AC3E}">
        <p14:creationId xmlns:p14="http://schemas.microsoft.com/office/powerpoint/2010/main" val="1251629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dirty="0">
                <a:latin typeface="Kalinga" pitchFamily="34" charset="0"/>
                <a:cs typeface="Kalinga" pitchFamily="34" charset="0"/>
              </a:rPr>
              <a:t>OBJETIVO GENERAL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0159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s-CL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linga" pitchFamily="34" charset="0"/>
                <a:cs typeface="Kalinga" pitchFamily="34" charset="0"/>
              </a:rPr>
              <a:t>Caracterizar los sistemas productivos agrícolas presentes en la Provincia del Tamarugal, a partir de información de los recursos hídricos, tecnología asociada y productividad agropecuaria.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57" y="4674476"/>
            <a:ext cx="3148840" cy="213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10" y="4674476"/>
            <a:ext cx="2999087" cy="214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3" y="4674475"/>
            <a:ext cx="2517783" cy="214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E86B6D-47CC-44D3-9B7A-384DECE67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81128"/>
            <a:ext cx="3035830" cy="22768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06440A-1C3B-4E04-BD31-A3B99CF30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59101"/>
            <a:ext cx="1979712" cy="10899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A3D171-D8B7-453C-A297-9C2F2BE46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4" y="1144917"/>
            <a:ext cx="989468" cy="17800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2C26721-2C47-4834-BE65-7E10CD8314F3}"/>
              </a:ext>
            </a:extLst>
          </p:cNvPr>
          <p:cNvSpPr txBox="1"/>
          <p:nvPr/>
        </p:nvSpPr>
        <p:spPr>
          <a:xfrm>
            <a:off x="2267744" y="535320"/>
            <a:ext cx="68407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 financiado por el Gobierno Regional de Tarapacá, a través del Fondo de Innovación para la Competitividad, FIC</a:t>
            </a:r>
          </a:p>
          <a:p>
            <a:endParaRPr lang="es-C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C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Ejecutado por el Centro de Información de Recursos Naturales, Ministerio de Agricultura</a:t>
            </a:r>
          </a:p>
          <a:p>
            <a:endParaRPr lang="es-CL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C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Duración: 18 meses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BE7EA9-B648-49AF-91C9-EFA57AEE5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81128"/>
            <a:ext cx="3041938" cy="22814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656FB7-25BD-4F7D-901F-03D7A23E2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385" y="4581128"/>
            <a:ext cx="2965121" cy="228145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DA15646-1B75-4FE2-9B60-0483233B3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8" y="44624"/>
            <a:ext cx="1543485" cy="10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00563" y="404813"/>
            <a:ext cx="4114800" cy="504056"/>
          </a:xfrm>
        </p:spPr>
        <p:txBody>
          <a:bodyPr>
            <a:normAutofit fontScale="90000"/>
          </a:bodyPr>
          <a:lstStyle/>
          <a:p>
            <a:r>
              <a:rPr lang="es-CL" sz="2400" dirty="0">
                <a:latin typeface="Kalinga" pitchFamily="34" charset="0"/>
                <a:cs typeface="Kalinga" pitchFamily="34" charset="0"/>
              </a:rPr>
              <a:t>PRINCIPALES RESULTADOS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99992" y="980728"/>
            <a:ext cx="4186808" cy="1008112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es-CL" sz="2000" b="1" dirty="0">
                <a:latin typeface="Kalinga" pitchFamily="34" charset="0"/>
                <a:cs typeface="Kalinga" pitchFamily="34" charset="0"/>
              </a:rPr>
              <a:t>Contar con información de los recursos hídricos de la Provincia del Tamarugal.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652120" y="22768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Kalinga" pitchFamily="34" charset="0"/>
                <a:cs typeface="Kalinga" pitchFamily="34" charset="0"/>
              </a:rPr>
              <a:t>PRODUCTO: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23928" y="2646920"/>
            <a:ext cx="496855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CL" sz="1600" dirty="0">
                <a:latin typeface="Kalinga" pitchFamily="34" charset="0"/>
                <a:cs typeface="Kalinga" pitchFamily="34" charset="0"/>
              </a:rPr>
              <a:t>Visor de información en línea y </a:t>
            </a:r>
            <a:r>
              <a:rPr lang="es-CL" sz="1600" dirty="0" err="1">
                <a:latin typeface="Kalinga" pitchFamily="34" charset="0"/>
                <a:cs typeface="Kalinga" pitchFamily="34" charset="0"/>
              </a:rPr>
              <a:t>georeferenciada</a:t>
            </a:r>
            <a:r>
              <a:rPr lang="es-CL" sz="1600" dirty="0">
                <a:latin typeface="Kalinga" pitchFamily="34" charset="0"/>
                <a:cs typeface="Kalinga" pitchFamily="34" charset="0"/>
              </a:rPr>
              <a:t>:</a:t>
            </a:r>
            <a:endParaRPr lang="es-CL" sz="1600" b="1" dirty="0">
              <a:latin typeface="Kalinga" pitchFamily="34" charset="0"/>
              <a:cs typeface="Kalinga" pitchFamily="34" charset="0"/>
            </a:endParaRPr>
          </a:p>
          <a:p>
            <a:pPr lvl="0"/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Infraestructura de riego.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Organizaciones de usuarios de agua de riego.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/>
              <a:t>División predial.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/>
              <a:t>Distribución territorial y caracterización de los sistemas productivos actuales.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/>
              <a:t>Zonificación aptitud productiva de los principales rubros.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dirty="0"/>
              <a:t>Iniciativas e inversiones de GORE, CNR, DGA, DOH, INDAP.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8" y="234022"/>
            <a:ext cx="3490560" cy="391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8" y="4221088"/>
            <a:ext cx="3490560" cy="25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80728"/>
            <a:ext cx="4608512" cy="100811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just">
              <a:buFont typeface="+mj-lt"/>
              <a:buAutoNum type="arabicPeriod" startAt="2"/>
            </a:pPr>
            <a:r>
              <a:rPr lang="es-CL" sz="1800" b="1" dirty="0">
                <a:latin typeface="Kalinga" pitchFamily="34" charset="0"/>
                <a:cs typeface="Kalinga" pitchFamily="34" charset="0"/>
              </a:rPr>
              <a:t>Caracterización de los sistemas productivos agrícolas. (producto, comercialización, nivel insumos, tecnología empleada, etc.)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9950" y="2223155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Cartografía y Base de Datos e</a:t>
            </a:r>
            <a:r>
              <a:rPr lang="es-CL" b="1" dirty="0">
                <a:latin typeface="Kalinga" pitchFamily="34" charset="0"/>
                <a:cs typeface="Kalinga" pitchFamily="34" charset="0"/>
              </a:rPr>
              <a:t>structurada, validada y estandarizada de los recursos hídricos y productivos agrícolas </a:t>
            </a:r>
            <a:r>
              <a:rPr lang="es-CL" dirty="0">
                <a:latin typeface="Kalinga" pitchFamily="34" charset="0"/>
                <a:cs typeface="Kalinga" pitchFamily="34" charset="0"/>
              </a:rPr>
              <a:t>de la Provincia.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3"/>
            <a:ext cx="4113448" cy="591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4114800" cy="504056"/>
          </a:xfrm>
        </p:spPr>
        <p:txBody>
          <a:bodyPr>
            <a:normAutofit fontScale="90000"/>
          </a:bodyPr>
          <a:lstStyle/>
          <a:p>
            <a:r>
              <a:rPr lang="es-CL" sz="2400" dirty="0">
                <a:latin typeface="Kalinga" pitchFamily="34" charset="0"/>
                <a:cs typeface="Kalinga" pitchFamily="34" charset="0"/>
              </a:rPr>
              <a:t>PRINCIPALES RESULTADOS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241747" y="4840560"/>
            <a:ext cx="4258816" cy="1036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+mj-lt"/>
              <a:buAutoNum type="arabicPeriod" startAt="3"/>
            </a:pPr>
            <a:r>
              <a:rPr lang="es-CL" sz="1800" b="1" dirty="0">
                <a:latin typeface="Kalinga" pitchFamily="34" charset="0"/>
                <a:cs typeface="Kalinga" pitchFamily="34" charset="0"/>
              </a:rPr>
              <a:t>Zonificación de la aptitud productiva agrícola de la Provincia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12776"/>
            <a:ext cx="4248472" cy="72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>
              <a:buFont typeface="+mj-lt"/>
              <a:buAutoNum type="arabicPeriod" startAt="4"/>
            </a:pPr>
            <a:r>
              <a:rPr lang="es-CL" sz="1800" b="1" dirty="0">
                <a:latin typeface="Kalinga" pitchFamily="34" charset="0"/>
                <a:cs typeface="Kalinga" pitchFamily="34" charset="0"/>
              </a:rPr>
              <a:t>Plan de desarrollo productivo del sector agrícola.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95536" y="2276872"/>
            <a:ext cx="44644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Población objetivo.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Estrategias para enfrentar el Plan.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Objetivos de desarrollo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Arreglos institucionales.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Coberturas y escenarios.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Compromisos con la comunidad.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CL" dirty="0">
                <a:latin typeface="Kalinga" pitchFamily="34" charset="0"/>
                <a:cs typeface="Kalinga" pitchFamily="34" charset="0"/>
              </a:rPr>
              <a:t>Plan de seguimiento.</a:t>
            </a:r>
          </a:p>
          <a:p>
            <a:endParaRPr lang="es-CL" dirty="0"/>
          </a:p>
        </p:txBody>
      </p:sp>
      <p:pic>
        <p:nvPicPr>
          <p:cNvPr id="6" name="5 Imagen" descr="ee51b6bcd4e8a3d7378bfd49786ef828.jpg"/>
          <p:cNvPicPr>
            <a:picLocks noChangeAspect="1"/>
          </p:cNvPicPr>
          <p:nvPr/>
        </p:nvPicPr>
        <p:blipFill>
          <a:blip r:embed="rId2" cstate="print"/>
          <a:srcRect r="56037"/>
          <a:stretch>
            <a:fillRect/>
          </a:stretch>
        </p:blipFill>
        <p:spPr>
          <a:xfrm>
            <a:off x="5580112" y="0"/>
            <a:ext cx="3563888" cy="6858000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95288" y="404813"/>
            <a:ext cx="4114800" cy="504056"/>
          </a:xfrm>
        </p:spPr>
        <p:txBody>
          <a:bodyPr>
            <a:normAutofit fontScale="90000"/>
          </a:bodyPr>
          <a:lstStyle/>
          <a:p>
            <a:r>
              <a:rPr lang="es-CL" sz="2400" dirty="0">
                <a:latin typeface="Kalinga" pitchFamily="34" charset="0"/>
                <a:cs typeface="Kalinga" pitchFamily="34" charset="0"/>
              </a:rPr>
              <a:t>PRINCIPALES RESULTADOS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557</Words>
  <Application>Microsoft Office PowerPoint</Application>
  <PresentationFormat>Presentación en pantalla (4:3)</PresentationFormat>
  <Paragraphs>98</Paragraphs>
  <Slides>19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Kalinga</vt:lpstr>
      <vt:lpstr>Tema de Office</vt:lpstr>
      <vt:lpstr>Hoja de cálculo</vt:lpstr>
      <vt:lpstr>Hoja de cálculo de Microsoft Excel 97-2003</vt:lpstr>
      <vt:lpstr>Presentación de PowerPoint</vt:lpstr>
      <vt:lpstr>Presentación de PowerPoint</vt:lpstr>
      <vt:lpstr>Presentación de PowerPoint</vt:lpstr>
      <vt:lpstr>Presentación de PowerPoint</vt:lpstr>
      <vt:lpstr>OBJETIVO GENERAL</vt:lpstr>
      <vt:lpstr>Presentación de PowerPoint</vt:lpstr>
      <vt:lpstr>PRINCIPALES RESULTADOS</vt:lpstr>
      <vt:lpstr>PRINCIPALES RESULTADOS</vt:lpstr>
      <vt:lpstr>PRINCIPALES RESULTADOS</vt:lpstr>
      <vt:lpstr>PRINCIPALES 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anavarro</dc:creator>
  <cp:lastModifiedBy>Horacio Merlet Badilla</cp:lastModifiedBy>
  <cp:revision>128</cp:revision>
  <dcterms:created xsi:type="dcterms:W3CDTF">2017-05-29T13:33:14Z</dcterms:created>
  <dcterms:modified xsi:type="dcterms:W3CDTF">2017-08-03T02:43:35Z</dcterms:modified>
</cp:coreProperties>
</file>